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2" r:id="rId3"/>
    <p:sldId id="257" r:id="rId4"/>
    <p:sldId id="259" r:id="rId5"/>
    <p:sldId id="260" r:id="rId6"/>
    <p:sldId id="261" r:id="rId7"/>
    <p:sldId id="263" r:id="rId8"/>
    <p:sldId id="262" r:id="rId9"/>
    <p:sldId id="264" r:id="rId10"/>
    <p:sldId id="265" r:id="rId11"/>
    <p:sldId id="266" r:id="rId12"/>
    <p:sldId id="273" r:id="rId13"/>
    <p:sldId id="267" r:id="rId14"/>
    <p:sldId id="268" r:id="rId15"/>
    <p:sldId id="270" r:id="rId16"/>
    <p:sldId id="275" r:id="rId17"/>
    <p:sldId id="269" r:id="rId18"/>
    <p:sldId id="271" r:id="rId19"/>
    <p:sldId id="276"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EF1FF54-47FE-4765-B816-A8A4F0CFBB6F}" type="datetimeFigureOut">
              <a:rPr lang="nl-NL" smtClean="0"/>
              <a:pPr/>
              <a:t>26-5-2014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EF1FF54-47FE-4765-B816-A8A4F0CFBB6F}" type="datetimeFigureOut">
              <a:rPr lang="nl-NL" smtClean="0"/>
              <a:pPr/>
              <a:t>26-5-2014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EF1FF54-47FE-4765-B816-A8A4F0CFBB6F}" type="datetimeFigureOut">
              <a:rPr lang="nl-NL" smtClean="0"/>
              <a:pPr/>
              <a:t>26-5-2014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EF1FF54-47FE-4765-B816-A8A4F0CFBB6F}" type="datetimeFigureOut">
              <a:rPr lang="nl-NL" smtClean="0"/>
              <a:pPr/>
              <a:t>26-5-2014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F1FF54-47FE-4765-B816-A8A4F0CFBB6F}" type="datetimeFigureOut">
              <a:rPr lang="nl-NL" smtClean="0"/>
              <a:pPr/>
              <a:t>26-5-2014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F1FF54-47FE-4765-B816-A8A4F0CFBB6F}" type="datetimeFigureOut">
              <a:rPr lang="nl-NL" smtClean="0"/>
              <a:pPr/>
              <a:t>26-5-2014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E221AB-8FB8-4657-AE97-9EBCC7004FA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FF54-47FE-4765-B816-A8A4F0CFBB6F}" type="datetimeFigureOut">
              <a:rPr lang="nl-NL" smtClean="0"/>
              <a:pPr/>
              <a:t>26-5-2014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221AB-8FB8-4657-AE97-9EBCC7004FA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GIWFcAhDJy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jmJIIYRcMS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sociaal realisme stalin.jpg"/>
          <p:cNvPicPr>
            <a:picLocks noGrp="1" noChangeAspect="1"/>
          </p:cNvPicPr>
          <p:nvPr>
            <p:ph idx="1"/>
          </p:nvPr>
        </p:nvPicPr>
        <p:blipFill>
          <a:blip r:embed="rId2" cstate="print"/>
          <a:stretch>
            <a:fillRect/>
          </a:stretch>
        </p:blipFill>
        <p:spPr>
          <a:xfrm>
            <a:off x="2555776" y="0"/>
            <a:ext cx="4726187" cy="6858000"/>
          </a:xfrm>
        </p:spPr>
      </p:pic>
      <p:sp>
        <p:nvSpPr>
          <p:cNvPr id="2" name="Titel 1"/>
          <p:cNvSpPr>
            <a:spLocks noGrp="1"/>
          </p:cNvSpPr>
          <p:nvPr>
            <p:ph type="title"/>
          </p:nvPr>
        </p:nvSpPr>
        <p:spPr>
          <a:xfrm>
            <a:off x="611560" y="4941168"/>
            <a:ext cx="8229600" cy="1224136"/>
          </a:xfrm>
        </p:spPr>
        <p:txBody>
          <a:bodyPr>
            <a:normAutofit fontScale="90000"/>
          </a:bodyPr>
          <a:lstStyle/>
          <a:p>
            <a:r>
              <a:rPr lang="nl-NL" sz="9300" b="1" dirty="0" smtClean="0">
                <a:solidFill>
                  <a:srgbClr val="C00000"/>
                </a:solidFill>
              </a:rPr>
              <a:t>KUNST EN </a:t>
            </a:r>
            <a:r>
              <a:rPr lang="nl-NL" sz="9300" b="1" dirty="0" smtClean="0"/>
              <a:t>MACHT</a:t>
            </a:r>
            <a:r>
              <a:rPr lang="nl-NL" b="1" dirty="0" smtClean="0"/>
              <a:t/>
            </a:r>
            <a:br>
              <a:rPr lang="nl-NL" b="1" dirty="0" smtClean="0"/>
            </a:b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smtClean="0"/>
              <a:t>muziek</a:t>
            </a:r>
            <a:endParaRPr lang="nl-NL" sz="6000" dirty="0"/>
          </a:p>
        </p:txBody>
      </p:sp>
      <p:sp>
        <p:nvSpPr>
          <p:cNvPr id="3" name="Tijdelijke aanduiding voor inhoud 2"/>
          <p:cNvSpPr>
            <a:spLocks noGrp="1"/>
          </p:cNvSpPr>
          <p:nvPr>
            <p:ph idx="1"/>
          </p:nvPr>
        </p:nvSpPr>
        <p:spPr>
          <a:xfrm>
            <a:off x="251520" y="1600200"/>
            <a:ext cx="8640960" cy="4853136"/>
          </a:xfrm>
        </p:spPr>
        <p:txBody>
          <a:bodyPr>
            <a:normAutofit fontScale="85000" lnSpcReduction="20000"/>
          </a:bodyPr>
          <a:lstStyle/>
          <a:p>
            <a:pPr>
              <a:buFont typeface="Wingdings" pitchFamily="2" charset="2"/>
              <a:buChar char="§"/>
            </a:pPr>
            <a:r>
              <a:rPr lang="nl-NL" dirty="0" smtClean="0"/>
              <a:t>de muziek werd als niet-harmonisch en chaotisch ervaren</a:t>
            </a:r>
          </a:p>
          <a:p>
            <a:pPr>
              <a:buFont typeface="Wingdings" pitchFamily="2" charset="2"/>
              <a:buChar char="§"/>
            </a:pPr>
            <a:r>
              <a:rPr lang="nl-NL" dirty="0" smtClean="0"/>
              <a:t>moeilijk te volgen en te onthouden</a:t>
            </a:r>
          </a:p>
          <a:p>
            <a:pPr>
              <a:buFont typeface="Wingdings" pitchFamily="2" charset="2"/>
              <a:buChar char="§"/>
            </a:pPr>
            <a:r>
              <a:rPr lang="nl-NL" dirty="0" smtClean="0"/>
              <a:t>geen muziek die de massa boeit</a:t>
            </a:r>
          </a:p>
          <a:p>
            <a:pPr>
              <a:buFont typeface="Wingdings" pitchFamily="2" charset="2"/>
              <a:buChar char="§"/>
            </a:pPr>
            <a:r>
              <a:rPr lang="nl-NL" dirty="0" smtClean="0"/>
              <a:t>expres origineel om het origineel zijn</a:t>
            </a:r>
          </a:p>
          <a:p>
            <a:pPr>
              <a:buNone/>
            </a:pPr>
            <a:endParaRPr lang="nl-NL" dirty="0" smtClean="0"/>
          </a:p>
          <a:p>
            <a:pPr>
              <a:buNone/>
            </a:pPr>
            <a:r>
              <a:rPr lang="nl-NL" i="1" dirty="0" smtClean="0"/>
              <a:t>‘</a:t>
            </a:r>
            <a:r>
              <a:rPr lang="nl-NL" i="1" dirty="0" err="1" smtClean="0"/>
              <a:t>Sjostakovitsj</a:t>
            </a:r>
            <a:r>
              <a:rPr lang="nl-NL" i="1" dirty="0" smtClean="0"/>
              <a:t> </a:t>
            </a:r>
            <a:r>
              <a:rPr lang="nl-NL" i="1" dirty="0" smtClean="0"/>
              <a:t>heeft opzettelijk een chaos van muziekklanken geschreven en bereikt alleen personen die geen gezonde smaak meer </a:t>
            </a:r>
            <a:r>
              <a:rPr lang="nl-NL" i="1" dirty="0" smtClean="0"/>
              <a:t>hebben.’</a:t>
            </a:r>
            <a:endParaRPr lang="nl-NL" i="1" dirty="0" smtClean="0"/>
          </a:p>
          <a:p>
            <a:pPr>
              <a:buFont typeface="Wingdings" pitchFamily="2" charset="2"/>
              <a:buChar char="§"/>
            </a:pPr>
            <a:endParaRPr lang="nl-NL" dirty="0" smtClean="0"/>
          </a:p>
          <a:p>
            <a:pPr>
              <a:buNone/>
            </a:pPr>
            <a:r>
              <a:rPr lang="nl-NL" b="1" dirty="0" smtClean="0">
                <a:solidFill>
                  <a:srgbClr val="C00000"/>
                </a:solidFill>
              </a:rPr>
              <a:t>Dus</a:t>
            </a:r>
            <a:r>
              <a:rPr lang="nl-NL" dirty="0" smtClean="0"/>
              <a:t>: de muziek past niet binnen de criteria van het Sovjetregime ― muziek voor het volk, goed te volgen en goed na te zingen.</a:t>
            </a:r>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700" dirty="0" smtClean="0"/>
              <a:t>verhaal en personages</a:t>
            </a:r>
            <a:endParaRPr lang="nl-NL" dirty="0"/>
          </a:p>
        </p:txBody>
      </p:sp>
      <p:sp>
        <p:nvSpPr>
          <p:cNvPr id="3" name="Tijdelijke aanduiding voor inhoud 2"/>
          <p:cNvSpPr>
            <a:spLocks noGrp="1"/>
          </p:cNvSpPr>
          <p:nvPr>
            <p:ph idx="1"/>
          </p:nvPr>
        </p:nvSpPr>
        <p:spPr>
          <a:xfrm>
            <a:off x="251520" y="1600200"/>
            <a:ext cx="8640960" cy="4925144"/>
          </a:xfrm>
        </p:spPr>
        <p:txBody>
          <a:bodyPr>
            <a:normAutofit lnSpcReduction="10000"/>
          </a:bodyPr>
          <a:lstStyle/>
          <a:p>
            <a:pPr>
              <a:buFont typeface="Wingdings" pitchFamily="2" charset="2"/>
              <a:buChar char="§"/>
            </a:pPr>
            <a:r>
              <a:rPr lang="nl-NL" dirty="0" smtClean="0"/>
              <a:t>personages worden niet als helden opgevoerd</a:t>
            </a:r>
          </a:p>
          <a:p>
            <a:pPr>
              <a:buFont typeface="Wingdings" pitchFamily="2" charset="2"/>
              <a:buChar char="§"/>
            </a:pPr>
            <a:r>
              <a:rPr lang="nl-NL" dirty="0" smtClean="0"/>
              <a:t>de negatieve karaktereigenschappen voeren de boventoon</a:t>
            </a:r>
          </a:p>
          <a:p>
            <a:pPr>
              <a:buFont typeface="Wingdings" pitchFamily="2" charset="2"/>
              <a:buChar char="§"/>
            </a:pPr>
            <a:endParaRPr lang="nl-NL" dirty="0" smtClean="0"/>
          </a:p>
          <a:p>
            <a:pPr>
              <a:buNone/>
            </a:pPr>
            <a:r>
              <a:rPr lang="nl-NL" b="1" dirty="0" smtClean="0">
                <a:solidFill>
                  <a:srgbClr val="C00000"/>
                </a:solidFill>
              </a:rPr>
              <a:t>Dus</a:t>
            </a:r>
            <a:r>
              <a:rPr lang="nl-NL" dirty="0" smtClean="0"/>
              <a:t>: verhaal en personages passen niet binnen de criteria van het Sovjetregime ― heldendaden als voorbeeld voor het volk en het verjagen van grofheid en woestheid uit het sovjetbestaan</a:t>
            </a:r>
          </a:p>
          <a:p>
            <a:pPr>
              <a:buNone/>
            </a:pPr>
            <a:endParaRPr lang="nl-NL" dirty="0" smtClean="0"/>
          </a:p>
          <a:p>
            <a:pPr>
              <a:buNone/>
            </a:pPr>
            <a:r>
              <a:rPr lang="nl-NL" sz="1900" u="sng" dirty="0" smtClean="0">
                <a:hlinkClick r:id="rId2"/>
              </a:rPr>
              <a:t>https://www.youtube.com/watch?v=GIWFcAhDJyo</a:t>
            </a:r>
            <a:endParaRPr lang="nl-NL" sz="1900" dirty="0" smtClean="0"/>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3672408"/>
          </a:xfrm>
        </p:spPr>
        <p:txBody>
          <a:bodyPr>
            <a:normAutofit/>
          </a:bodyPr>
          <a:lstStyle/>
          <a:p>
            <a:r>
              <a:rPr lang="nl-NL" sz="6000" dirty="0" smtClean="0"/>
              <a:t>vervreemdingseffecten </a:t>
            </a:r>
            <a:br>
              <a:rPr lang="nl-NL" sz="6000" dirty="0" smtClean="0"/>
            </a:br>
            <a:r>
              <a:rPr lang="nl-NL" sz="6000" dirty="0" smtClean="0"/>
              <a:t>van </a:t>
            </a:r>
            <a:br>
              <a:rPr lang="nl-NL" sz="6000" dirty="0" smtClean="0"/>
            </a:br>
            <a:r>
              <a:rPr lang="nl-NL" sz="6000" dirty="0" err="1" smtClean="0">
                <a:solidFill>
                  <a:srgbClr val="C00000"/>
                </a:solidFill>
              </a:rPr>
              <a:t>Bertold</a:t>
            </a:r>
            <a:r>
              <a:rPr lang="nl-NL" sz="6000" dirty="0" smtClean="0"/>
              <a:t> Brecht</a:t>
            </a:r>
            <a:endParaRPr lang="nl-NL" sz="6000" dirty="0"/>
          </a:p>
        </p:txBody>
      </p:sp>
      <p:sp>
        <p:nvSpPr>
          <p:cNvPr id="3" name="Tijdelijke aanduiding voor inhoud 2"/>
          <p:cNvSpPr>
            <a:spLocks noGrp="1"/>
          </p:cNvSpPr>
          <p:nvPr>
            <p:ph idx="1"/>
          </p:nvPr>
        </p:nvSpPr>
        <p:spPr>
          <a:xfrm>
            <a:off x="457200" y="5373216"/>
            <a:ext cx="8229600" cy="752947"/>
          </a:xfrm>
        </p:spPr>
        <p:txBody>
          <a:bodyPr/>
          <a:lstStyle/>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a:bodyPr>
          <a:lstStyle/>
          <a:p>
            <a:r>
              <a:rPr lang="nl-NL" dirty="0" err="1" smtClean="0"/>
              <a:t>Bertold</a:t>
            </a:r>
            <a:r>
              <a:rPr lang="nl-NL" dirty="0" smtClean="0"/>
              <a:t> Brecht  1898 - 1956 </a:t>
            </a:r>
            <a:endParaRPr lang="nl-NL" dirty="0"/>
          </a:p>
        </p:txBody>
      </p:sp>
      <p:sp>
        <p:nvSpPr>
          <p:cNvPr id="3" name="Tijdelijke aanduiding voor inhoud 2"/>
          <p:cNvSpPr>
            <a:spLocks noGrp="1"/>
          </p:cNvSpPr>
          <p:nvPr>
            <p:ph idx="1"/>
          </p:nvPr>
        </p:nvSpPr>
        <p:spPr>
          <a:xfrm>
            <a:off x="251520" y="1988840"/>
            <a:ext cx="6048672" cy="4137323"/>
          </a:xfrm>
        </p:spPr>
        <p:txBody>
          <a:bodyPr>
            <a:normAutofit lnSpcReduction="10000"/>
          </a:bodyPr>
          <a:lstStyle/>
          <a:p>
            <a:pPr>
              <a:buNone/>
            </a:pPr>
            <a:r>
              <a:rPr lang="nl-NL" dirty="0" smtClean="0"/>
              <a:t>Duits dichter, (toneel) schrijver, toneelregisseur, literatuurcriticus</a:t>
            </a:r>
          </a:p>
          <a:p>
            <a:pPr>
              <a:buNone/>
            </a:pPr>
            <a:endParaRPr lang="nl-NL" dirty="0" smtClean="0"/>
          </a:p>
          <a:p>
            <a:pPr>
              <a:buFont typeface="Wingdings" pitchFamily="2" charset="2"/>
              <a:buChar char="§"/>
            </a:pPr>
            <a:r>
              <a:rPr lang="nl-NL" dirty="0" smtClean="0"/>
              <a:t>Communist</a:t>
            </a:r>
          </a:p>
          <a:p>
            <a:pPr>
              <a:buFont typeface="Wingdings" pitchFamily="2" charset="2"/>
              <a:buChar char="§"/>
            </a:pPr>
            <a:r>
              <a:rPr lang="nl-NL" dirty="0" smtClean="0"/>
              <a:t>De theatermaker ontwikkelde zich na 1926 richting het </a:t>
            </a:r>
            <a:r>
              <a:rPr lang="nl-NL" b="1" i="1" dirty="0" smtClean="0">
                <a:solidFill>
                  <a:srgbClr val="C00000"/>
                </a:solidFill>
              </a:rPr>
              <a:t>episch theater </a:t>
            </a:r>
            <a:r>
              <a:rPr lang="nl-NL" dirty="0" smtClean="0"/>
              <a:t>dat in het teken van de politiek staat.</a:t>
            </a:r>
            <a:endParaRPr lang="nl-NL" dirty="0"/>
          </a:p>
        </p:txBody>
      </p:sp>
      <p:pic>
        <p:nvPicPr>
          <p:cNvPr id="4" name="Afbeelding 3" descr="bertold brecht 1.gif"/>
          <p:cNvPicPr>
            <a:picLocks noChangeAspect="1"/>
          </p:cNvPicPr>
          <p:nvPr/>
        </p:nvPicPr>
        <p:blipFill>
          <a:blip r:embed="rId2" cstate="print"/>
          <a:stretch>
            <a:fillRect/>
          </a:stretch>
        </p:blipFill>
        <p:spPr>
          <a:xfrm>
            <a:off x="6516216" y="2060848"/>
            <a:ext cx="2181225" cy="227647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6000" dirty="0" smtClean="0"/>
              <a:t>Episch theater </a:t>
            </a:r>
            <a:r>
              <a:rPr lang="nl-NL" dirty="0" smtClean="0"/>
              <a:t>- verteltheater</a:t>
            </a:r>
            <a:endParaRPr lang="nl-NL" dirty="0"/>
          </a:p>
        </p:txBody>
      </p:sp>
      <p:sp>
        <p:nvSpPr>
          <p:cNvPr id="3" name="Tijdelijke aanduiding voor inhoud 2"/>
          <p:cNvSpPr>
            <a:spLocks noGrp="1"/>
          </p:cNvSpPr>
          <p:nvPr>
            <p:ph idx="1"/>
          </p:nvPr>
        </p:nvSpPr>
        <p:spPr>
          <a:xfrm>
            <a:off x="251520" y="1600200"/>
            <a:ext cx="8712968" cy="4925144"/>
          </a:xfrm>
        </p:spPr>
        <p:txBody>
          <a:bodyPr>
            <a:normAutofit fontScale="55000" lnSpcReduction="20000"/>
          </a:bodyPr>
          <a:lstStyle/>
          <a:p>
            <a:pPr algn="ctr">
              <a:buNone/>
            </a:pPr>
            <a:r>
              <a:rPr lang="nl-NL" sz="5100" dirty="0" smtClean="0"/>
              <a:t>Theater van de vervreemding en/of politiek theater</a:t>
            </a:r>
          </a:p>
          <a:p>
            <a:pPr>
              <a:buNone/>
            </a:pPr>
            <a:endParaRPr lang="nl-NL" dirty="0" smtClean="0"/>
          </a:p>
          <a:p>
            <a:pPr>
              <a:buNone/>
            </a:pPr>
            <a:r>
              <a:rPr lang="nl-NL" sz="3800" dirty="0" smtClean="0"/>
              <a:t>Het doel van Brecht, hij wil:</a:t>
            </a:r>
          </a:p>
          <a:p>
            <a:pPr>
              <a:buNone/>
            </a:pPr>
            <a:endParaRPr lang="nl-NL" sz="3800" dirty="0" smtClean="0"/>
          </a:p>
          <a:p>
            <a:pPr>
              <a:buFont typeface="Wingdings" pitchFamily="2" charset="2"/>
              <a:buChar char="§"/>
            </a:pPr>
            <a:r>
              <a:rPr lang="nl-NL" sz="3800" dirty="0" smtClean="0"/>
              <a:t>het publiek aan het denken zetten</a:t>
            </a:r>
          </a:p>
          <a:p>
            <a:pPr>
              <a:buFont typeface="Wingdings" pitchFamily="2" charset="2"/>
              <a:buChar char="§"/>
            </a:pPr>
            <a:r>
              <a:rPr lang="nl-NL" sz="3800" dirty="0" smtClean="0"/>
              <a:t>dwingen tot objectief, zelfstandig en kritisch oordelen</a:t>
            </a:r>
          </a:p>
          <a:p>
            <a:pPr>
              <a:buFont typeface="Wingdings" pitchFamily="2" charset="2"/>
              <a:buChar char="§"/>
            </a:pPr>
            <a:r>
              <a:rPr lang="nl-NL" sz="3800" dirty="0" smtClean="0"/>
              <a:t>de ratio centraal stellen en niet de emotie</a:t>
            </a:r>
          </a:p>
          <a:p>
            <a:pPr>
              <a:buFont typeface="Wingdings" pitchFamily="2" charset="2"/>
              <a:buChar char="§"/>
            </a:pPr>
            <a:r>
              <a:rPr lang="nl-NL" sz="3800" dirty="0" smtClean="0"/>
              <a:t>hij wil niet dat het publiek zich gedachteloos mee laat slepen</a:t>
            </a:r>
          </a:p>
          <a:p>
            <a:pPr>
              <a:buFont typeface="Wingdings" pitchFamily="2" charset="2"/>
              <a:buChar char="§"/>
            </a:pPr>
            <a:r>
              <a:rPr lang="nl-NL" sz="3800" dirty="0" smtClean="0"/>
              <a:t>het publiek bewust maken van de maatschappelijke verhoudingen</a:t>
            </a:r>
          </a:p>
          <a:p>
            <a:pPr>
              <a:buFont typeface="Wingdings" pitchFamily="2" charset="2"/>
              <a:buChar char="§"/>
            </a:pPr>
            <a:r>
              <a:rPr lang="nl-NL" sz="3800" dirty="0" smtClean="0"/>
              <a:t>maatschappelijke en menselijke relaties in hun realiteit en ruwheid tonen</a:t>
            </a:r>
          </a:p>
          <a:p>
            <a:pPr>
              <a:buFont typeface="Wingdings" pitchFamily="2" charset="2"/>
              <a:buChar char="§"/>
            </a:pPr>
            <a:r>
              <a:rPr lang="nl-NL" sz="3800" dirty="0" smtClean="0"/>
              <a:t>ingaan op politieke en sociale vraagstukken</a:t>
            </a:r>
          </a:p>
          <a:p>
            <a:pPr>
              <a:buFont typeface="Wingdings" pitchFamily="2" charset="2"/>
              <a:buChar char="§"/>
            </a:pPr>
            <a:r>
              <a:rPr lang="nl-NL" sz="3800" dirty="0" smtClean="0"/>
              <a:t>dat het theater een rol speelt in de maatschappij, het is meer dan vermaak</a:t>
            </a:r>
          </a:p>
          <a:p>
            <a:pPr>
              <a:buFont typeface="Wingdings" pitchFamily="2" charset="2"/>
              <a:buChar char="§"/>
            </a:pPr>
            <a:r>
              <a:rPr lang="nl-NL" sz="3800" dirty="0" smtClean="0"/>
              <a:t>een cultuurrevolutionair zijn, die zich sterk maakt voor een beter leven naar Russisch model</a:t>
            </a:r>
          </a:p>
          <a:p>
            <a:pPr>
              <a:buNone/>
            </a:pPr>
            <a:r>
              <a:rPr lang="nl-NL" sz="3800" dirty="0" smtClean="0"/>
              <a:t> </a:t>
            </a:r>
            <a:endParaRPr lang="nl-NL" sz="3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Dreigroschenoper-1.jpg"/>
          <p:cNvPicPr>
            <a:picLocks noChangeAspect="1"/>
          </p:cNvPicPr>
          <p:nvPr/>
        </p:nvPicPr>
        <p:blipFill>
          <a:blip r:embed="rId2" cstate="print"/>
          <a:stretch>
            <a:fillRect/>
          </a:stretch>
        </p:blipFill>
        <p:spPr>
          <a:xfrm>
            <a:off x="467544" y="260648"/>
            <a:ext cx="8389722" cy="5925241"/>
          </a:xfrm>
          <a:prstGeom prst="rect">
            <a:avLst/>
          </a:prstGeom>
        </p:spPr>
      </p:pic>
      <p:sp>
        <p:nvSpPr>
          <p:cNvPr id="2" name="Titel 1"/>
          <p:cNvSpPr>
            <a:spLocks noGrp="1"/>
          </p:cNvSpPr>
          <p:nvPr>
            <p:ph type="title"/>
          </p:nvPr>
        </p:nvSpPr>
        <p:spPr>
          <a:xfrm>
            <a:off x="539552" y="4941168"/>
            <a:ext cx="8229600" cy="1498178"/>
          </a:xfrm>
        </p:spPr>
        <p:txBody>
          <a:bodyPr>
            <a:normAutofit fontScale="90000"/>
          </a:bodyPr>
          <a:lstStyle/>
          <a:p>
            <a:r>
              <a:rPr lang="nl-NL" sz="6700" dirty="0" smtClean="0">
                <a:solidFill>
                  <a:srgbClr val="C00000"/>
                </a:solidFill>
              </a:rPr>
              <a:t>Die </a:t>
            </a:r>
            <a:r>
              <a:rPr lang="nl-NL" sz="6700" dirty="0" err="1" smtClean="0">
                <a:solidFill>
                  <a:srgbClr val="C00000"/>
                </a:solidFill>
              </a:rPr>
              <a:t>Dreigroschenoper</a:t>
            </a:r>
            <a:r>
              <a:rPr lang="nl-NL" sz="6700" dirty="0" smtClean="0">
                <a:solidFill>
                  <a:srgbClr val="C00000"/>
                </a:solidFill>
              </a:rPr>
              <a:t> </a:t>
            </a:r>
            <a:r>
              <a:rPr lang="nl-NL" dirty="0" smtClean="0"/>
              <a:t/>
            </a:r>
            <a:br>
              <a:rPr lang="nl-NL" dirty="0" smtClean="0"/>
            </a:br>
            <a:r>
              <a:rPr lang="nl-NL" i="1" dirty="0" smtClean="0"/>
              <a:t>De </a:t>
            </a:r>
            <a:r>
              <a:rPr lang="nl-NL" i="1" dirty="0" err="1" smtClean="0"/>
              <a:t>Driestuiveropera</a:t>
            </a:r>
            <a:r>
              <a:rPr lang="nl-NL" i="1" dirty="0" smtClean="0"/>
              <a:t> </a:t>
            </a:r>
            <a:r>
              <a:rPr lang="nl-NL" dirty="0" smtClean="0"/>
              <a:t/>
            </a:r>
            <a:br>
              <a:rPr lang="nl-NL" dirty="0" smtClean="0"/>
            </a:br>
            <a:endParaRPr lang="nl-NL" dirty="0"/>
          </a:p>
        </p:txBody>
      </p:sp>
      <p:sp>
        <p:nvSpPr>
          <p:cNvPr id="3" name="Tijdelijke aanduiding voor inhoud 2"/>
          <p:cNvSpPr>
            <a:spLocks noGrp="1"/>
          </p:cNvSpPr>
          <p:nvPr>
            <p:ph idx="1"/>
          </p:nvPr>
        </p:nvSpPr>
        <p:spPr>
          <a:xfrm>
            <a:off x="179512" y="1772816"/>
            <a:ext cx="8712968" cy="4752528"/>
          </a:xfrm>
        </p:spPr>
        <p:txBody>
          <a:bodyPr>
            <a:normAutofit/>
          </a:bodyPr>
          <a:lstStyle/>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t>
            </a:r>
            <a:r>
              <a:rPr lang="nl-NL" dirty="0" err="1" smtClean="0"/>
              <a:t>Driestuiveropera</a:t>
            </a:r>
            <a:r>
              <a:rPr lang="nl-NL" dirty="0" smtClean="0"/>
              <a:t>  1928</a:t>
            </a:r>
            <a:endParaRPr lang="nl-NL" dirty="0"/>
          </a:p>
        </p:txBody>
      </p:sp>
      <p:sp>
        <p:nvSpPr>
          <p:cNvPr id="3" name="Tijdelijke aanduiding voor inhoud 2"/>
          <p:cNvSpPr>
            <a:spLocks noGrp="1"/>
          </p:cNvSpPr>
          <p:nvPr>
            <p:ph idx="1"/>
          </p:nvPr>
        </p:nvSpPr>
        <p:spPr/>
        <p:txBody>
          <a:bodyPr>
            <a:normAutofit fontScale="92500"/>
          </a:bodyPr>
          <a:lstStyle/>
          <a:p>
            <a:pPr>
              <a:buNone/>
            </a:pPr>
            <a:r>
              <a:rPr lang="nl-NL" dirty="0" smtClean="0"/>
              <a:t>Maatschappijkritisch stuk waarin maatschappelijke verhoudingen aan de kaak worden gesteld. Er wordt afgegeven op de kloof tussen arm en rijk, de burgermansmoraal en de vruchteloze pogingen van mensen om naar het goede te streven.</a:t>
            </a:r>
          </a:p>
          <a:p>
            <a:pPr>
              <a:buNone/>
            </a:pPr>
            <a:endParaRPr lang="nl-NL" dirty="0" smtClean="0"/>
          </a:p>
          <a:p>
            <a:pPr>
              <a:buNone/>
            </a:pPr>
            <a:r>
              <a:rPr lang="nl-NL" dirty="0" smtClean="0"/>
              <a:t>Een adaptatie van het Engelse volkstoneel met niet-traditionele operaliederen.</a:t>
            </a:r>
          </a:p>
          <a:p>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err="1" smtClean="0"/>
              <a:t>Verfremdungseffect</a:t>
            </a:r>
            <a:endParaRPr lang="nl-NL" sz="6000" dirty="0"/>
          </a:p>
        </p:txBody>
      </p:sp>
      <p:sp>
        <p:nvSpPr>
          <p:cNvPr id="3" name="Tijdelijke aanduiding voor inhoud 2"/>
          <p:cNvSpPr>
            <a:spLocks noGrp="1"/>
          </p:cNvSpPr>
          <p:nvPr>
            <p:ph idx="1"/>
          </p:nvPr>
        </p:nvSpPr>
        <p:spPr>
          <a:xfrm>
            <a:off x="179512" y="1600200"/>
            <a:ext cx="8784976" cy="4997152"/>
          </a:xfrm>
        </p:spPr>
        <p:txBody>
          <a:bodyPr>
            <a:normAutofit fontScale="70000" lnSpcReduction="20000"/>
          </a:bodyPr>
          <a:lstStyle/>
          <a:p>
            <a:pPr>
              <a:buNone/>
            </a:pPr>
            <a:r>
              <a:rPr lang="nl-NL" dirty="0" smtClean="0"/>
              <a:t>Om te voorkomen dat het publiek te zeer opgaat in het theater en vergeet na te denken, creëert hij de </a:t>
            </a:r>
            <a:r>
              <a:rPr lang="nl-NL" b="1" dirty="0" smtClean="0">
                <a:solidFill>
                  <a:srgbClr val="C00000"/>
                </a:solidFill>
              </a:rPr>
              <a:t>theorie van de vervreemding</a:t>
            </a:r>
            <a:r>
              <a:rPr lang="nl-NL" dirty="0" smtClean="0"/>
              <a:t>. Hij past daarvoor technieken toe:</a:t>
            </a:r>
          </a:p>
          <a:p>
            <a:pPr>
              <a:buNone/>
            </a:pPr>
            <a:endParaRPr lang="nl-NL" dirty="0" smtClean="0"/>
          </a:p>
          <a:p>
            <a:pPr>
              <a:buFont typeface="Wingdings" pitchFamily="2" charset="2"/>
              <a:buChar char="§"/>
            </a:pPr>
            <a:r>
              <a:rPr lang="nl-NL" dirty="0" smtClean="0"/>
              <a:t>logica van opeenvolgende scènes ontbreekt</a:t>
            </a:r>
          </a:p>
          <a:p>
            <a:pPr>
              <a:buFont typeface="Wingdings" pitchFamily="2" charset="2"/>
              <a:buChar char="§"/>
            </a:pPr>
            <a:r>
              <a:rPr lang="nl-NL" dirty="0" smtClean="0"/>
              <a:t>decors veranderen voor de ogen van het publiek</a:t>
            </a:r>
          </a:p>
          <a:p>
            <a:pPr>
              <a:buFont typeface="Wingdings" pitchFamily="2" charset="2"/>
              <a:buChar char="§"/>
            </a:pPr>
            <a:r>
              <a:rPr lang="nl-NL" dirty="0" smtClean="0"/>
              <a:t>inlassen van liedjes en muziek op onverwachte momenten</a:t>
            </a:r>
          </a:p>
          <a:p>
            <a:pPr>
              <a:buFont typeface="Wingdings" pitchFamily="2" charset="2"/>
              <a:buChar char="§"/>
            </a:pPr>
            <a:r>
              <a:rPr lang="nl-NL" dirty="0" smtClean="0"/>
              <a:t>vertellers die tussendoor de situatie beschouwen, verduidelijken en vragen opwerpen</a:t>
            </a:r>
          </a:p>
          <a:p>
            <a:pPr>
              <a:buFont typeface="Wingdings" pitchFamily="2" charset="2"/>
              <a:buChar char="§"/>
            </a:pPr>
            <a:r>
              <a:rPr lang="nl-NL" dirty="0" smtClean="0"/>
              <a:t>spelers mogen niet in de huid kruipen van hun rol, maar moeten enige afstand houden</a:t>
            </a:r>
          </a:p>
          <a:p>
            <a:pPr>
              <a:buFont typeface="Wingdings" pitchFamily="2" charset="2"/>
              <a:buChar char="§"/>
            </a:pPr>
            <a:r>
              <a:rPr lang="nl-NL" dirty="0" smtClean="0"/>
              <a:t>ze analyseren hun rol op het podium en spreken daarbij het publiek </a:t>
            </a:r>
            <a:r>
              <a:rPr lang="nl-NL" dirty="0" smtClean="0"/>
              <a:t>aan</a:t>
            </a:r>
          </a:p>
          <a:p>
            <a:pPr>
              <a:buNone/>
            </a:pPr>
            <a:endParaRPr lang="nl-NL" dirty="0" smtClean="0"/>
          </a:p>
          <a:p>
            <a:pPr>
              <a:buNone/>
            </a:pPr>
            <a:r>
              <a:rPr lang="nl-NL" i="1" dirty="0" smtClean="0"/>
              <a:t>Inspiratie voor deze technieken haalde hij uit de commedia </a:t>
            </a:r>
            <a:r>
              <a:rPr lang="nl-NL" i="1" dirty="0" err="1" smtClean="0"/>
              <a:t>dell</a:t>
            </a:r>
            <a:r>
              <a:rPr lang="nl-NL" i="1" dirty="0" smtClean="0"/>
              <a:t>’ arte en het Oosters theater. De verteller is een moderne toepassing van het koor in het Grieks theater.</a:t>
            </a:r>
            <a:endParaRPr lang="nl-NL" i="1" dirty="0" smtClean="0"/>
          </a:p>
          <a:p>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smtClean="0"/>
              <a:t>muziek</a:t>
            </a:r>
            <a:endParaRPr lang="nl-NL" sz="6000" dirty="0"/>
          </a:p>
        </p:txBody>
      </p:sp>
      <p:sp>
        <p:nvSpPr>
          <p:cNvPr id="3" name="Tijdelijke aanduiding voor inhoud 2"/>
          <p:cNvSpPr>
            <a:spLocks noGrp="1"/>
          </p:cNvSpPr>
          <p:nvPr>
            <p:ph idx="1"/>
          </p:nvPr>
        </p:nvSpPr>
        <p:spPr>
          <a:xfrm>
            <a:off x="179512" y="1600200"/>
            <a:ext cx="8712968" cy="4925144"/>
          </a:xfrm>
        </p:spPr>
        <p:txBody>
          <a:bodyPr>
            <a:normAutofit fontScale="85000" lnSpcReduction="20000"/>
          </a:bodyPr>
          <a:lstStyle/>
          <a:p>
            <a:pPr>
              <a:buNone/>
            </a:pPr>
            <a:r>
              <a:rPr lang="nl-NL" dirty="0" err="1" smtClean="0"/>
              <a:t>Bertold</a:t>
            </a:r>
            <a:r>
              <a:rPr lang="nl-NL" dirty="0" smtClean="0"/>
              <a:t> Brecht maakte het stuk in samenwerking met  de componist </a:t>
            </a:r>
            <a:r>
              <a:rPr lang="nl-NL" b="1" dirty="0" smtClean="0">
                <a:solidFill>
                  <a:srgbClr val="C00000"/>
                </a:solidFill>
              </a:rPr>
              <a:t>Kurt </a:t>
            </a:r>
            <a:r>
              <a:rPr lang="nl-NL" b="1" dirty="0" err="1" smtClean="0">
                <a:solidFill>
                  <a:srgbClr val="C00000"/>
                </a:solidFill>
              </a:rPr>
              <a:t>Weill</a:t>
            </a:r>
            <a:r>
              <a:rPr lang="nl-NL" dirty="0" smtClean="0"/>
              <a:t>. Die maakte hiervoor gebruik van eigentijdse dansmuziek zoals blues en tango. Hij prikkelt de luisteraar door onverwachte momenten in de muziek.</a:t>
            </a:r>
          </a:p>
          <a:p>
            <a:pPr>
              <a:buNone/>
            </a:pPr>
            <a:endParaRPr lang="nl-NL" dirty="0" smtClean="0"/>
          </a:p>
          <a:p>
            <a:pPr>
              <a:buFont typeface="Wingdings" pitchFamily="2" charset="2"/>
              <a:buChar char="§"/>
            </a:pPr>
            <a:r>
              <a:rPr lang="nl-NL" dirty="0" smtClean="0"/>
              <a:t>geen klassieke opera instrumenten, maar die voor dansmuziek</a:t>
            </a:r>
          </a:p>
          <a:p>
            <a:pPr>
              <a:buFont typeface="Wingdings" pitchFamily="2" charset="2"/>
              <a:buChar char="§"/>
            </a:pPr>
            <a:r>
              <a:rPr lang="nl-NL" dirty="0" smtClean="0"/>
              <a:t>de zangers hebben geen geschoolde operastemmen</a:t>
            </a:r>
          </a:p>
          <a:p>
            <a:pPr>
              <a:buFont typeface="Wingdings" pitchFamily="2" charset="2"/>
              <a:buChar char="§"/>
            </a:pPr>
            <a:r>
              <a:rPr lang="nl-NL" dirty="0" smtClean="0"/>
              <a:t>ze zingen versies van cabaretliedjes </a:t>
            </a:r>
          </a:p>
          <a:p>
            <a:pPr>
              <a:buFont typeface="Wingdings" pitchFamily="2" charset="2"/>
              <a:buChar char="§"/>
            </a:pPr>
            <a:r>
              <a:rPr lang="nl-NL" dirty="0" smtClean="0"/>
              <a:t>ze spreken tussen het zingen door, dat zorgt voor een zakelijk effect</a:t>
            </a:r>
          </a:p>
          <a:p>
            <a:pPr>
              <a:buNone/>
            </a:pPr>
            <a:endParaRPr lang="nl-NL" dirty="0" smtClean="0"/>
          </a:p>
          <a:p>
            <a:pPr>
              <a:buNone/>
            </a:pPr>
            <a:r>
              <a:rPr lang="nl-NL" sz="2400" dirty="0" smtClean="0">
                <a:hlinkClick r:id="rId2"/>
              </a:rPr>
              <a:t>https://www.youtube.com/watch?v=jmJIIYRcMSY</a:t>
            </a:r>
            <a:endParaRPr lang="nl-NL" sz="2400" dirty="0" smtClean="0"/>
          </a:p>
          <a:p>
            <a:pPr>
              <a:buNone/>
            </a:pPr>
            <a:endParaRPr lang="nl-NL" dirty="0" smtClean="0"/>
          </a:p>
          <a:p>
            <a:pPr>
              <a:buNone/>
            </a:pPr>
            <a:endParaRPr lang="nl-NL" dirty="0" smtClean="0"/>
          </a:p>
          <a:p>
            <a:pPr>
              <a:buNone/>
            </a:pPr>
            <a:endParaRPr lang="nl-NL" dirty="0" smtClean="0"/>
          </a:p>
          <a:p>
            <a:pPr>
              <a:buFont typeface="Wingdings" pitchFamily="2" charset="2"/>
              <a:buChar char="§"/>
            </a:pPr>
            <a:endParaRPr lang="nl-NL" dirty="0" smtClean="0"/>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sociaal realisme lenin.jpg"/>
          <p:cNvPicPr>
            <a:picLocks noGrp="1" noChangeAspect="1"/>
          </p:cNvPicPr>
          <p:nvPr>
            <p:ph idx="1"/>
          </p:nvPr>
        </p:nvPicPr>
        <p:blipFill>
          <a:blip r:embed="rId2" cstate="print"/>
          <a:stretch>
            <a:fillRect/>
          </a:stretch>
        </p:blipFill>
        <p:spPr>
          <a:xfrm>
            <a:off x="827584" y="332656"/>
            <a:ext cx="7467594" cy="6086089"/>
          </a:xfrm>
        </p:spPr>
      </p:pic>
      <p:sp>
        <p:nvSpPr>
          <p:cNvPr id="2" name="Titel 1"/>
          <p:cNvSpPr>
            <a:spLocks noGrp="1"/>
          </p:cNvSpPr>
          <p:nvPr>
            <p:ph type="title"/>
          </p:nvPr>
        </p:nvSpPr>
        <p:spPr/>
        <p:txBody>
          <a:bodyPr>
            <a:normAutofit/>
          </a:bodyPr>
          <a:lstStyle/>
          <a:p>
            <a:r>
              <a:rPr lang="nl-NL" sz="6000" dirty="0" smtClean="0"/>
              <a:t>socialistisch realisme</a:t>
            </a:r>
            <a:endParaRPr lang="nl-NL"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nl-NL" sz="6000" dirty="0" smtClean="0">
                <a:solidFill>
                  <a:srgbClr val="C00000"/>
                </a:solidFill>
              </a:rPr>
              <a:t>socialistisch</a:t>
            </a:r>
            <a:r>
              <a:rPr lang="nl-NL" sz="6000" dirty="0" smtClean="0"/>
              <a:t> realisme </a:t>
            </a:r>
            <a:br>
              <a:rPr lang="nl-NL" sz="6000" dirty="0" smtClean="0"/>
            </a:br>
            <a:r>
              <a:rPr lang="nl-NL" sz="6000" dirty="0" smtClean="0"/>
              <a:t>in de </a:t>
            </a:r>
            <a:br>
              <a:rPr lang="nl-NL" sz="6000" dirty="0" smtClean="0"/>
            </a:br>
            <a:r>
              <a:rPr lang="nl-NL" sz="6000" dirty="0" smtClean="0"/>
              <a:t>Russische schouwburg</a:t>
            </a:r>
            <a:endParaRPr lang="nl-NL" sz="6000" dirty="0"/>
          </a:p>
        </p:txBody>
      </p:sp>
      <p:sp>
        <p:nvSpPr>
          <p:cNvPr id="3" name="Ondertitel 2"/>
          <p:cNvSpPr>
            <a:spLocks noGrp="1"/>
          </p:cNvSpPr>
          <p:nvPr>
            <p:ph type="subTitle" idx="1"/>
          </p:nvPr>
        </p:nvSpPr>
        <p:spPr/>
        <p:txBody>
          <a:bodyPr/>
          <a:lstStyle/>
          <a:p>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Stalinisme – </a:t>
            </a:r>
            <a:r>
              <a:rPr lang="nl-NL" dirty="0" smtClean="0">
                <a:solidFill>
                  <a:srgbClr val="C00000"/>
                </a:solidFill>
              </a:rPr>
              <a:t>socialistisch</a:t>
            </a:r>
            <a:r>
              <a:rPr lang="nl-NL" dirty="0" smtClean="0"/>
              <a:t> realisme</a:t>
            </a:r>
            <a:endParaRPr lang="nl-NL" dirty="0"/>
          </a:p>
        </p:txBody>
      </p:sp>
      <p:sp>
        <p:nvSpPr>
          <p:cNvPr id="3" name="Tijdelijke aanduiding voor inhoud 2"/>
          <p:cNvSpPr>
            <a:spLocks noGrp="1"/>
          </p:cNvSpPr>
          <p:nvPr>
            <p:ph idx="1"/>
          </p:nvPr>
        </p:nvSpPr>
        <p:spPr>
          <a:xfrm>
            <a:off x="251520" y="1600200"/>
            <a:ext cx="8640960" cy="4925144"/>
          </a:xfrm>
        </p:spPr>
        <p:txBody>
          <a:bodyPr>
            <a:normAutofit fontScale="92500" lnSpcReduction="20000"/>
          </a:bodyPr>
          <a:lstStyle/>
          <a:p>
            <a:pPr>
              <a:buFont typeface="Wingdings" pitchFamily="2" charset="2"/>
              <a:buChar char="§"/>
            </a:pPr>
            <a:r>
              <a:rPr lang="nl-NL" dirty="0" smtClean="0"/>
              <a:t>Als </a:t>
            </a:r>
            <a:r>
              <a:rPr lang="nl-NL" dirty="0" err="1" smtClean="0"/>
              <a:t>Stalin</a:t>
            </a:r>
            <a:r>
              <a:rPr lang="nl-NL" dirty="0" smtClean="0"/>
              <a:t> in 1928-29 in het communistisch Rusland aan de macht komt maakt hij een einde aan alles wat modern is. Dit geldt voor alle kunstvormen. Er moest een eind komen aan de kunstzinnige experimenten die kort voor en na de Oktoberrevolutie van 1917 populair waren (zoals het constructivisme). Kunstenaars moeten begrijpelijke en realistische kunst maken. De arbeidersklasse zal de kunst pas begrijpen als de vormgeving realistisch is.</a:t>
            </a:r>
          </a:p>
          <a:p>
            <a:pPr>
              <a:buFont typeface="Wingdings" pitchFamily="2" charset="2"/>
              <a:buChar char="§"/>
            </a:pPr>
            <a:r>
              <a:rPr lang="nl-NL" dirty="0" smtClean="0"/>
              <a:t>Het socialistisch realisme is vanaf nu de enige acceptabele kunstvorm. </a:t>
            </a: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heroïsch </a:t>
            </a:r>
            <a:r>
              <a:rPr lang="nl-NL" dirty="0" smtClean="0">
                <a:solidFill>
                  <a:srgbClr val="C00000"/>
                </a:solidFill>
              </a:rPr>
              <a:t>socialistisch</a:t>
            </a:r>
            <a:r>
              <a:rPr lang="nl-NL" dirty="0" smtClean="0"/>
              <a:t> realisme</a:t>
            </a:r>
            <a:endParaRPr lang="nl-NL" dirty="0"/>
          </a:p>
        </p:txBody>
      </p:sp>
      <p:sp>
        <p:nvSpPr>
          <p:cNvPr id="3" name="Tijdelijke aanduiding voor inhoud 2"/>
          <p:cNvSpPr>
            <a:spLocks noGrp="1"/>
          </p:cNvSpPr>
          <p:nvPr>
            <p:ph idx="1"/>
          </p:nvPr>
        </p:nvSpPr>
        <p:spPr>
          <a:xfrm>
            <a:off x="323528" y="1600200"/>
            <a:ext cx="8496944" cy="4525963"/>
          </a:xfrm>
        </p:spPr>
        <p:txBody>
          <a:bodyPr>
            <a:normAutofit fontScale="85000" lnSpcReduction="20000"/>
          </a:bodyPr>
          <a:lstStyle/>
          <a:p>
            <a:pPr>
              <a:buFont typeface="Wingdings" pitchFamily="2" charset="2"/>
              <a:buChar char="§"/>
            </a:pPr>
            <a:r>
              <a:rPr lang="nl-NL" dirty="0" smtClean="0"/>
              <a:t>kunst met figuratie en alledaagse onderwerpen</a:t>
            </a:r>
          </a:p>
          <a:p>
            <a:pPr>
              <a:buFont typeface="Wingdings" pitchFamily="2" charset="2"/>
              <a:buChar char="§"/>
            </a:pPr>
            <a:r>
              <a:rPr lang="nl-NL" dirty="0" smtClean="0"/>
              <a:t>boeren, landarbeiders, arbeiders, soldaten en matrozen als onderwerp - als helden</a:t>
            </a:r>
          </a:p>
          <a:p>
            <a:pPr>
              <a:buFont typeface="Wingdings" pitchFamily="2" charset="2"/>
              <a:buChar char="§"/>
            </a:pPr>
            <a:r>
              <a:rPr lang="nl-NL" dirty="0" smtClean="0"/>
              <a:t>identificatie</a:t>
            </a:r>
          </a:p>
          <a:p>
            <a:pPr>
              <a:buFont typeface="Wingdings" pitchFamily="2" charset="2"/>
              <a:buChar char="§"/>
            </a:pPr>
            <a:r>
              <a:rPr lang="nl-NL" dirty="0" smtClean="0"/>
              <a:t>verheerlijking van het arbeidsleven</a:t>
            </a:r>
          </a:p>
          <a:p>
            <a:pPr>
              <a:buFont typeface="Wingdings" pitchFamily="2" charset="2"/>
              <a:buChar char="§"/>
            </a:pPr>
            <a:r>
              <a:rPr lang="nl-NL" dirty="0" smtClean="0"/>
              <a:t>klassenstrijd mag niet in beeld worden gebracht</a:t>
            </a:r>
          </a:p>
          <a:p>
            <a:pPr>
              <a:buFont typeface="Wingdings" pitchFamily="2" charset="2"/>
              <a:buChar char="§"/>
            </a:pPr>
            <a:r>
              <a:rPr lang="nl-NL" dirty="0" smtClean="0"/>
              <a:t>propagandamiddel voor de communistische heilstaat</a:t>
            </a:r>
          </a:p>
          <a:p>
            <a:pPr>
              <a:buFont typeface="Wingdings" pitchFamily="2" charset="2"/>
              <a:buChar char="§"/>
            </a:pPr>
            <a:r>
              <a:rPr lang="nl-NL" dirty="0" smtClean="0"/>
              <a:t>arbeid en strijd als vertaling van het communistisch ideaal</a:t>
            </a:r>
          </a:p>
          <a:p>
            <a:pPr>
              <a:buFont typeface="Wingdings" pitchFamily="2" charset="2"/>
              <a:buChar char="§"/>
            </a:pPr>
            <a:r>
              <a:rPr lang="nl-NL" dirty="0" smtClean="0"/>
              <a:t>voorbeeldfiguren voor het volk</a:t>
            </a:r>
          </a:p>
          <a:p>
            <a:pPr>
              <a:buFont typeface="Wingdings" pitchFamily="2" charset="2"/>
              <a:buChar char="§"/>
            </a:pPr>
            <a:r>
              <a:rPr lang="nl-NL" dirty="0" smtClean="0"/>
              <a:t>classicistisch of naturalistisch</a:t>
            </a:r>
          </a:p>
          <a:p>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sociaal realisme 1.jpg"/>
          <p:cNvPicPr>
            <a:picLocks noGrp="1" noChangeAspect="1"/>
          </p:cNvPicPr>
          <p:nvPr>
            <p:ph idx="1"/>
          </p:nvPr>
        </p:nvPicPr>
        <p:blipFill>
          <a:blip r:embed="rId2" cstate="print"/>
          <a:stretch>
            <a:fillRect/>
          </a:stretch>
        </p:blipFill>
        <p:spPr>
          <a:xfrm>
            <a:off x="1187624" y="980728"/>
            <a:ext cx="6810863" cy="505517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smtClean="0"/>
              <a:t>2 kenmerken</a:t>
            </a:r>
            <a:endParaRPr lang="nl-NL" sz="6000" dirty="0"/>
          </a:p>
        </p:txBody>
      </p:sp>
      <p:sp>
        <p:nvSpPr>
          <p:cNvPr id="3" name="Tijdelijke aanduiding voor inhoud 2"/>
          <p:cNvSpPr>
            <a:spLocks noGrp="1"/>
          </p:cNvSpPr>
          <p:nvPr>
            <p:ph idx="1"/>
          </p:nvPr>
        </p:nvSpPr>
        <p:spPr>
          <a:xfrm>
            <a:off x="251520" y="1600200"/>
            <a:ext cx="8640960" cy="4525963"/>
          </a:xfrm>
        </p:spPr>
        <p:txBody>
          <a:bodyPr>
            <a:normAutofit fontScale="92500" lnSpcReduction="10000"/>
          </a:bodyPr>
          <a:lstStyle/>
          <a:p>
            <a:pPr>
              <a:buFont typeface="Wingdings" pitchFamily="2" charset="2"/>
              <a:buChar char="§"/>
            </a:pPr>
            <a:r>
              <a:rPr lang="nl-NL" dirty="0" smtClean="0"/>
              <a:t>de kunstenaar moet de realiteit verbeelden</a:t>
            </a:r>
          </a:p>
          <a:p>
            <a:pPr>
              <a:buFont typeface="Wingdings" pitchFamily="2" charset="2"/>
              <a:buChar char="§"/>
            </a:pPr>
            <a:endParaRPr lang="nl-NL" dirty="0" smtClean="0"/>
          </a:p>
          <a:p>
            <a:pPr>
              <a:buFont typeface="Wingdings" pitchFamily="2" charset="2"/>
              <a:buChar char="§"/>
            </a:pPr>
            <a:r>
              <a:rPr lang="nl-NL" dirty="0" smtClean="0"/>
              <a:t>het individualisme van de kunstenaar moet wijken voor het gemeenschappelijk belang en </a:t>
            </a:r>
            <a:r>
              <a:rPr lang="nl-NL" dirty="0" smtClean="0"/>
              <a:t>gelijkvormigheid</a:t>
            </a:r>
          </a:p>
          <a:p>
            <a:pPr>
              <a:buFont typeface="Wingdings" pitchFamily="2" charset="2"/>
              <a:buChar char="§"/>
            </a:pPr>
            <a:endParaRPr lang="nl-NL" dirty="0" smtClean="0"/>
          </a:p>
          <a:p>
            <a:pPr>
              <a:buNone/>
            </a:pPr>
            <a:endParaRPr lang="nl-NL" dirty="0" smtClean="0"/>
          </a:p>
          <a:p>
            <a:pPr algn="ctr">
              <a:buNone/>
            </a:pPr>
            <a:r>
              <a:rPr lang="nl-NL" b="1" dirty="0" smtClean="0">
                <a:solidFill>
                  <a:srgbClr val="C00000"/>
                </a:solidFill>
              </a:rPr>
              <a:t>Socialistisch</a:t>
            </a:r>
            <a:r>
              <a:rPr lang="nl-NL" dirty="0" smtClean="0"/>
              <a:t> realisme </a:t>
            </a:r>
            <a:endParaRPr lang="nl-NL" dirty="0" smtClean="0"/>
          </a:p>
          <a:p>
            <a:pPr algn="ctr">
              <a:buNone/>
            </a:pPr>
            <a:r>
              <a:rPr lang="nl-NL" dirty="0" smtClean="0"/>
              <a:t>= </a:t>
            </a:r>
            <a:r>
              <a:rPr lang="nl-NL" dirty="0" smtClean="0"/>
              <a:t>extreme (Sovjet) vorm van </a:t>
            </a:r>
            <a:r>
              <a:rPr lang="nl-NL" b="1" dirty="0" smtClean="0">
                <a:solidFill>
                  <a:srgbClr val="C00000"/>
                </a:solidFill>
              </a:rPr>
              <a:t>sociaal</a:t>
            </a:r>
            <a:r>
              <a:rPr lang="nl-NL" dirty="0" smtClean="0"/>
              <a:t> realisme</a:t>
            </a:r>
          </a:p>
          <a:p>
            <a:pPr>
              <a:buFont typeface="Wingdings" pitchFamily="2" charset="2"/>
              <a:buChar char="§"/>
            </a:pPr>
            <a:endParaRPr lang="nl-NL" dirty="0" smtClean="0"/>
          </a:p>
          <a:p>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Dmitry</a:t>
            </a:r>
            <a:r>
              <a:rPr lang="nl-NL" dirty="0" smtClean="0"/>
              <a:t> </a:t>
            </a:r>
            <a:r>
              <a:rPr lang="nl-NL" dirty="0" err="1" smtClean="0"/>
              <a:t>Sjostakovitsj</a:t>
            </a:r>
            <a:r>
              <a:rPr lang="nl-NL" dirty="0" smtClean="0"/>
              <a:t>   1906 - 1975</a:t>
            </a:r>
            <a:endParaRPr lang="nl-NL" dirty="0"/>
          </a:p>
        </p:txBody>
      </p:sp>
      <p:sp>
        <p:nvSpPr>
          <p:cNvPr id="3" name="Tijdelijke aanduiding voor inhoud 2"/>
          <p:cNvSpPr>
            <a:spLocks noGrp="1"/>
          </p:cNvSpPr>
          <p:nvPr>
            <p:ph idx="1"/>
          </p:nvPr>
        </p:nvSpPr>
        <p:spPr>
          <a:xfrm>
            <a:off x="251520" y="1600200"/>
            <a:ext cx="6048672" cy="4525963"/>
          </a:xfrm>
        </p:spPr>
        <p:txBody>
          <a:bodyPr/>
          <a:lstStyle/>
          <a:p>
            <a:pPr algn="ctr">
              <a:buNone/>
            </a:pPr>
            <a:r>
              <a:rPr lang="nl-NL" dirty="0" smtClean="0"/>
              <a:t>Russisch componist en pianist</a:t>
            </a:r>
          </a:p>
          <a:p>
            <a:pPr>
              <a:buNone/>
            </a:pPr>
            <a:endParaRPr lang="nl-NL" dirty="0" smtClean="0"/>
          </a:p>
          <a:p>
            <a:pPr>
              <a:buNone/>
            </a:pPr>
            <a:r>
              <a:rPr lang="nl-NL" dirty="0" smtClean="0"/>
              <a:t>Trachtte in zijn werk het moderne klankidioom te combineren met de communistische </a:t>
            </a:r>
            <a:r>
              <a:rPr lang="nl-NL" dirty="0" smtClean="0"/>
              <a:t>ideologie: </a:t>
            </a:r>
            <a:r>
              <a:rPr lang="nl-NL" dirty="0" smtClean="0"/>
              <a:t>het </a:t>
            </a:r>
            <a:r>
              <a:rPr lang="nl-NL" dirty="0" smtClean="0"/>
              <a:t>socialistisch </a:t>
            </a:r>
            <a:r>
              <a:rPr lang="nl-NL" dirty="0" smtClean="0"/>
              <a:t>realisme.</a:t>
            </a:r>
          </a:p>
          <a:p>
            <a:pPr>
              <a:buNone/>
            </a:pPr>
            <a:endParaRPr lang="nl-NL" dirty="0"/>
          </a:p>
        </p:txBody>
      </p:sp>
      <p:pic>
        <p:nvPicPr>
          <p:cNvPr id="4" name="Afbeelding 3" descr="Dmitri1.jpg"/>
          <p:cNvPicPr>
            <a:picLocks noChangeAspect="1"/>
          </p:cNvPicPr>
          <p:nvPr/>
        </p:nvPicPr>
        <p:blipFill>
          <a:blip r:embed="rId2" cstate="print"/>
          <a:stretch>
            <a:fillRect/>
          </a:stretch>
        </p:blipFill>
        <p:spPr>
          <a:xfrm>
            <a:off x="6444208" y="1772816"/>
            <a:ext cx="1950720" cy="2971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fontScale="90000"/>
          </a:bodyPr>
          <a:lstStyle/>
          <a:p>
            <a:r>
              <a:rPr lang="nl-NL" dirty="0" smtClean="0"/>
              <a:t/>
            </a:r>
            <a:br>
              <a:rPr lang="nl-NL" dirty="0" smtClean="0"/>
            </a:br>
            <a:r>
              <a:rPr lang="nl-NL" sz="6700" b="1" dirty="0" err="1" smtClean="0">
                <a:solidFill>
                  <a:srgbClr val="C00000"/>
                </a:solidFill>
              </a:rPr>
              <a:t>Dmitry</a:t>
            </a:r>
            <a:r>
              <a:rPr lang="nl-NL" sz="6700" b="1" dirty="0" smtClean="0">
                <a:solidFill>
                  <a:srgbClr val="C00000"/>
                </a:solidFill>
              </a:rPr>
              <a:t> </a:t>
            </a:r>
            <a:r>
              <a:rPr lang="nl-NL" sz="6700" b="1" dirty="0" err="1" smtClean="0">
                <a:solidFill>
                  <a:srgbClr val="C00000"/>
                </a:solidFill>
              </a:rPr>
              <a:t>Sjostakovitsj</a:t>
            </a:r>
            <a:r>
              <a:rPr lang="nl-NL" sz="6700" b="1" dirty="0" smtClean="0">
                <a:solidFill>
                  <a:srgbClr val="C00000"/>
                </a:solidFill>
              </a:rPr>
              <a:t> </a:t>
            </a:r>
            <a:r>
              <a:rPr lang="nl-NL" dirty="0" smtClean="0"/>
              <a:t/>
            </a:r>
            <a:br>
              <a:rPr lang="nl-NL" dirty="0" smtClean="0"/>
            </a:br>
            <a:r>
              <a:rPr lang="nl-NL" dirty="0" smtClean="0"/>
              <a:t>en de </a:t>
            </a:r>
            <a:r>
              <a:rPr lang="nl-NL" dirty="0" err="1" smtClean="0"/>
              <a:t>Sovjet-esthetiek</a:t>
            </a:r>
            <a:r>
              <a:rPr lang="nl-NL" dirty="0" smtClean="0"/>
              <a:t/>
            </a:r>
            <a:br>
              <a:rPr lang="nl-NL" dirty="0" smtClean="0"/>
            </a:br>
            <a:endParaRPr lang="nl-NL" dirty="0"/>
          </a:p>
        </p:txBody>
      </p:sp>
      <p:sp>
        <p:nvSpPr>
          <p:cNvPr id="3" name="Tijdelijke aanduiding voor inhoud 2"/>
          <p:cNvSpPr>
            <a:spLocks noGrp="1"/>
          </p:cNvSpPr>
          <p:nvPr>
            <p:ph idx="1"/>
          </p:nvPr>
        </p:nvSpPr>
        <p:spPr>
          <a:xfrm>
            <a:off x="251520" y="2132856"/>
            <a:ext cx="8640960" cy="3993307"/>
          </a:xfrm>
        </p:spPr>
        <p:txBody>
          <a:bodyPr>
            <a:normAutofit fontScale="77500" lnSpcReduction="20000"/>
          </a:bodyPr>
          <a:lstStyle/>
          <a:p>
            <a:pPr>
              <a:spcBef>
                <a:spcPts val="0"/>
              </a:spcBef>
              <a:buNone/>
            </a:pPr>
            <a:r>
              <a:rPr lang="nl-NL" dirty="0" smtClean="0"/>
              <a:t>In het theater veranderen de regels. </a:t>
            </a:r>
            <a:r>
              <a:rPr lang="nl-NL" dirty="0" smtClean="0"/>
              <a:t>Zo zijn de nieuwe </a:t>
            </a:r>
            <a:r>
              <a:rPr lang="nl-NL" dirty="0" smtClean="0"/>
              <a:t>balletten zijn niet meer abstract (zoals de constructivistische dans) maar realistisch, makkelijke te begrijpen en direct herkenbaar. Deze regels doen ook hun intrede in de muziek.</a:t>
            </a:r>
          </a:p>
          <a:p>
            <a:pPr>
              <a:buNone/>
            </a:pPr>
            <a:endParaRPr lang="nl-NL" dirty="0" smtClean="0"/>
          </a:p>
          <a:p>
            <a:pPr>
              <a:buNone/>
            </a:pPr>
            <a:r>
              <a:rPr lang="nl-NL" dirty="0" smtClean="0"/>
              <a:t>De nieuwe regels socialistisch realistische muziek:</a:t>
            </a:r>
          </a:p>
          <a:p>
            <a:pPr>
              <a:buFont typeface="Wingdings" pitchFamily="2" charset="2"/>
              <a:buChar char="§"/>
            </a:pPr>
            <a:r>
              <a:rPr lang="nl-NL" dirty="0" smtClean="0"/>
              <a:t>nadruk op krachtige liederen</a:t>
            </a:r>
          </a:p>
          <a:p>
            <a:pPr>
              <a:buFont typeface="Wingdings" pitchFamily="2" charset="2"/>
              <a:buChar char="§"/>
            </a:pPr>
            <a:r>
              <a:rPr lang="nl-NL" dirty="0" smtClean="0"/>
              <a:t>massale koren</a:t>
            </a:r>
          </a:p>
          <a:p>
            <a:pPr>
              <a:buFont typeface="Wingdings" pitchFamily="2" charset="2"/>
              <a:buChar char="§"/>
            </a:pPr>
            <a:r>
              <a:rPr lang="nl-NL" dirty="0" smtClean="0"/>
              <a:t>componisten moeten leerzaam, inspirerend werk maken dat een sociale of politieke betekenis heeft</a:t>
            </a:r>
          </a:p>
          <a:p>
            <a:pPr>
              <a:buNone/>
            </a:pPr>
            <a:r>
              <a:rPr lang="nl-NL" dirty="0" smtClean="0"/>
              <a:t> </a:t>
            </a:r>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1440160"/>
          </a:xfrm>
        </p:spPr>
        <p:txBody>
          <a:bodyPr>
            <a:normAutofit fontScale="90000"/>
          </a:bodyPr>
          <a:lstStyle/>
          <a:p>
            <a:r>
              <a:rPr lang="nl-NL" sz="6000" dirty="0" smtClean="0"/>
              <a:t>Lady </a:t>
            </a:r>
            <a:r>
              <a:rPr lang="nl-NL" sz="6000" dirty="0" err="1" smtClean="0"/>
              <a:t>MacBeth</a:t>
            </a:r>
            <a:r>
              <a:rPr lang="nl-NL" sz="6000" dirty="0" smtClean="0"/>
              <a:t> van </a:t>
            </a:r>
            <a:r>
              <a:rPr lang="nl-NL" sz="6000" dirty="0" err="1" smtClean="0"/>
              <a:t>Mtsensk</a:t>
            </a:r>
            <a:r>
              <a:rPr lang="nl-NL" sz="6000" dirty="0" smtClean="0"/>
              <a:t> </a:t>
            </a:r>
            <a:r>
              <a:rPr lang="nl-NL" dirty="0" smtClean="0"/>
              <a:t/>
            </a:r>
            <a:br>
              <a:rPr lang="nl-NL" dirty="0" smtClean="0"/>
            </a:br>
            <a:r>
              <a:rPr lang="nl-NL" sz="4000" dirty="0" smtClean="0"/>
              <a:t>gecomponeerd tussen 1930-32</a:t>
            </a:r>
            <a:r>
              <a:rPr lang="nl-NL" dirty="0" smtClean="0"/>
              <a:t/>
            </a:r>
            <a:br>
              <a:rPr lang="nl-NL" dirty="0" smtClean="0"/>
            </a:br>
            <a:endParaRPr lang="nl-NL" dirty="0"/>
          </a:p>
        </p:txBody>
      </p:sp>
      <p:sp>
        <p:nvSpPr>
          <p:cNvPr id="3" name="Tijdelijke aanduiding voor inhoud 2"/>
          <p:cNvSpPr>
            <a:spLocks noGrp="1"/>
          </p:cNvSpPr>
          <p:nvPr>
            <p:ph idx="1"/>
          </p:nvPr>
        </p:nvSpPr>
        <p:spPr>
          <a:xfrm>
            <a:off x="457200" y="2132856"/>
            <a:ext cx="8229600" cy="3993307"/>
          </a:xfrm>
        </p:spPr>
        <p:txBody>
          <a:bodyPr>
            <a:normAutofit fontScale="77500" lnSpcReduction="20000"/>
          </a:bodyPr>
          <a:lstStyle/>
          <a:p>
            <a:pPr>
              <a:buNone/>
            </a:pPr>
            <a:r>
              <a:rPr lang="nl-NL" dirty="0" smtClean="0"/>
              <a:t>Catharina, een mooie, intelligente jonge vrouw voelt zich verstikt in een wereld van vulgair winstbejag. Haar huwelijk is vreugdeloos. De moorden die zij pleegt zijn een protest tegen haar omgeving en de lage, ziekelijke sfeer van het burgerlijk koopmansmilieu van de 19e eeuw.</a:t>
            </a:r>
          </a:p>
          <a:p>
            <a:pPr>
              <a:buNone/>
            </a:pPr>
            <a:endParaRPr lang="nl-NL" dirty="0" smtClean="0"/>
          </a:p>
          <a:p>
            <a:pPr>
              <a:buNone/>
            </a:pPr>
            <a:r>
              <a:rPr lang="nl-NL" dirty="0" smtClean="0"/>
              <a:t>De opera ging in 1934 in première in Sint-Petersburg en werd een succes. In 1936 kwam daar abrupt een einde aan toen een anoniem krantenartikel het werk bekritiseerde en het 'chaos in plaats van muziek' noemde. Het stuk werd verboden. Volgens het Stalinistische regime was er van alles mis  </a:t>
            </a:r>
            <a:r>
              <a:rPr lang="nl-NL" b="1" dirty="0" smtClean="0">
                <a:solidFill>
                  <a:srgbClr val="C00000"/>
                </a:solidFill>
              </a:rPr>
              <a:t>→ </a:t>
            </a:r>
            <a:r>
              <a:rPr lang="nl-NL" b="1" dirty="0" smtClean="0">
                <a:solidFill>
                  <a:srgbClr val="C00000"/>
                </a:solidFill>
              </a:rPr>
              <a:t>→ </a:t>
            </a:r>
            <a:r>
              <a:rPr lang="nl-NL" b="1" dirty="0" smtClean="0">
                <a:solidFill>
                  <a:srgbClr val="C00000"/>
                </a:solidFill>
              </a:rPr>
              <a:t>→</a:t>
            </a:r>
            <a:endParaRPr lang="nl-NL" b="1" dirty="0" smtClean="0">
              <a:solidFill>
                <a:srgbClr val="C00000"/>
              </a:solidFill>
            </a:endParaRPr>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906</Words>
  <Application>Microsoft Office PowerPoint</Application>
  <PresentationFormat>Diavoorstelling (4:3)</PresentationFormat>
  <Paragraphs>106</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Office-thema</vt:lpstr>
      <vt:lpstr>KUNST EN MACHT </vt:lpstr>
      <vt:lpstr>socialistisch realisme  in de  Russische schouwburg</vt:lpstr>
      <vt:lpstr>Stalinisme – socialistisch realisme</vt:lpstr>
      <vt:lpstr>heroïsch socialistisch realisme</vt:lpstr>
      <vt:lpstr>Dia 5</vt:lpstr>
      <vt:lpstr>2 kenmerken</vt:lpstr>
      <vt:lpstr>Dmitry Sjostakovitsj   1906 - 1975</vt:lpstr>
      <vt:lpstr> Dmitry Sjostakovitsj  en de Sovjet-esthetiek </vt:lpstr>
      <vt:lpstr>Lady MacBeth van Mtsensk  gecomponeerd tussen 1930-32 </vt:lpstr>
      <vt:lpstr>muziek</vt:lpstr>
      <vt:lpstr>verhaal en personages</vt:lpstr>
      <vt:lpstr>vervreemdingseffecten  van  Bertold Brecht</vt:lpstr>
      <vt:lpstr>Bertold Brecht  1898 - 1956 </vt:lpstr>
      <vt:lpstr>Episch theater - verteltheater</vt:lpstr>
      <vt:lpstr>Die Dreigroschenoper  De Driestuiveropera  </vt:lpstr>
      <vt:lpstr>De Driestuiveropera  1928</vt:lpstr>
      <vt:lpstr>Verfremdungseffect</vt:lpstr>
      <vt:lpstr>muziek</vt:lpstr>
      <vt:lpstr>socialistisch realisme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Socialistisch realisme in de Russische schouwburg</dc:title>
  <dc:creator>Natasja E.</dc:creator>
  <cp:lastModifiedBy>Natasja E.</cp:lastModifiedBy>
  <cp:revision>23</cp:revision>
  <dcterms:created xsi:type="dcterms:W3CDTF">2014-05-24T08:44:53Z</dcterms:created>
  <dcterms:modified xsi:type="dcterms:W3CDTF">2014-05-26T13:47:19Z</dcterms:modified>
</cp:coreProperties>
</file>