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0" r:id="rId5"/>
    <p:sldId id="258" r:id="rId6"/>
    <p:sldId id="263" r:id="rId7"/>
    <p:sldId id="261" r:id="rId8"/>
    <p:sldId id="257" r:id="rId9"/>
    <p:sldId id="262" r:id="rId10"/>
    <p:sldId id="265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C338-A9AA-479B-8C36-5F7457954CD4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5B95-BAE9-40DF-AF17-324E60CD17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5751-5107-4E35-8EF9-A79C9480E3A1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AD12-DFD1-4635-99F1-4EB4E244C8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688B-424F-49DF-A781-8354CFF61A05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A289A-D77F-4A41-A404-73B21CF7D9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AE69-DDD0-4BF6-8BD4-6712CB9E6498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DD60-99B0-41D1-9D9A-A34F28D13A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A6E1-1295-4A74-878B-FE4772B98C8B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2BFC-A014-4FF8-A770-0E6EDC9A7E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607F-CC86-4D4E-A8E8-DD1D06B7DB01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B581-72FA-4C90-B9F1-91E6B87A20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4875-204E-4ED7-ACAF-E1C4D4B87ABF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6B77-3819-4A60-9168-7DA0375E43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564F-EA4A-4A2D-849C-4389545554CB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8EDA-0CE0-472B-9A88-C5B2E38AE4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49B5-D006-46E4-A5FD-B3C7A42DCDF5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158E-3EA9-4939-A830-788C79AFE8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1A91-ACE2-4C4C-964C-14DC1117E177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9CB6-C5C7-4B45-AE9B-82C20A153F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A456-9F8C-42FA-B260-6A7B13E26E10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AB87-2304-477D-BA02-3B0F5C6167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0379A-C0B0-424E-AB8D-F3B59EF54D0D}" type="datetimeFigureOut">
              <a:rPr lang="nl-NL"/>
              <a:pPr>
                <a:defRPr/>
              </a:pPr>
              <a:t>2014-05-08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A34E7C-400D-4C5A-9586-6076C31761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8125"/>
            <a:ext cx="8674100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5400" smtClean="0"/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60350"/>
            <a:ext cx="4824412" cy="62420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smtClean="0"/>
              <a:t>Commedia dell’arte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rondreizend volkstheater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± 1550 – 1650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ontstaan in Italië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smtClean="0"/>
              <a:t>Op straten en pleinen….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smtClean="0"/>
              <a:t>…spelen rondreizende spelersgroepen de </a:t>
            </a:r>
            <a:r>
              <a:rPr lang="nl-NL" i="1" smtClean="0"/>
              <a:t>commedia dell’arte</a:t>
            </a:r>
            <a:r>
              <a:rPr lang="nl-NL" smtClean="0"/>
              <a:t>: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improvisatiestukken rond eenvoudige plots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gespeeld door beroepsspelers (</a:t>
            </a:r>
            <a:r>
              <a:rPr lang="nl-NL" i="1" smtClean="0"/>
              <a:t>dell’arte</a:t>
            </a:r>
            <a:r>
              <a:rPr lang="nl-NL" smtClean="0"/>
              <a:t>)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een aantal vaste personages</a:t>
            </a:r>
          </a:p>
          <a:p>
            <a:pPr marL="0" indent="0">
              <a:buFont typeface="Arial" charset="0"/>
              <a:buNone/>
            </a:pPr>
            <a:endParaRPr lang="nl-N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508500"/>
            <a:ext cx="34559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Herkenbaar aan…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mtClean="0"/>
              <a:t>maskers en dialecten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humorvol en volksvermaak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beweeglijk en overdreven karikaturaal</a:t>
            </a:r>
          </a:p>
          <a:p>
            <a:pPr marL="0" indent="0" algn="ctr">
              <a:buFont typeface="Arial" charset="0"/>
              <a:buNone/>
            </a:pPr>
            <a:r>
              <a:rPr lang="nl-NL" smtClean="0"/>
              <a:t>liefdesverwikkelingen als onderwerp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149725"/>
            <a:ext cx="3362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smtClean="0"/>
              <a:t>Vaste personages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00213"/>
            <a:ext cx="3311525" cy="4681537"/>
          </a:xfrm>
        </p:spPr>
      </p:pic>
      <p:sp>
        <p:nvSpPr>
          <p:cNvPr id="17411" name="Tekstvak 3"/>
          <p:cNvSpPr txBox="1">
            <a:spLocks noChangeArrowheads="1"/>
          </p:cNvSpPr>
          <p:nvPr/>
        </p:nvSpPr>
        <p:spPr bwMode="auto">
          <a:xfrm>
            <a:off x="4783138" y="1700213"/>
            <a:ext cx="37449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200" b="1">
                <a:latin typeface="Calibri" pitchFamily="34" charset="0"/>
              </a:rPr>
              <a:t>Innamorati </a:t>
            </a:r>
            <a:r>
              <a:rPr lang="nl-NL" sz="2200">
                <a:latin typeface="Calibri" pitchFamily="34" charset="0"/>
              </a:rPr>
              <a:t>    de geliefden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Pantalone</a:t>
            </a:r>
            <a:r>
              <a:rPr lang="nl-NL" sz="2200">
                <a:latin typeface="Calibri" pitchFamily="34" charset="0"/>
              </a:rPr>
              <a:t>     de oude vader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Il dottore     </a:t>
            </a:r>
            <a:r>
              <a:rPr lang="nl-NL" sz="2200">
                <a:latin typeface="Calibri" pitchFamily="34" charset="0"/>
              </a:rPr>
              <a:t>de advocaat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Il capitano     </a:t>
            </a:r>
            <a:r>
              <a:rPr lang="nl-NL" sz="2200">
                <a:latin typeface="Calibri" pitchFamily="34" charset="0"/>
              </a:rPr>
              <a:t>de militair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Zanni</a:t>
            </a:r>
            <a:r>
              <a:rPr lang="nl-NL" sz="2200">
                <a:latin typeface="Calibri" pitchFamily="34" charset="0"/>
              </a:rPr>
              <a:t>     de knechten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Arlec-chino</a:t>
            </a:r>
            <a:r>
              <a:rPr lang="nl-NL" sz="2200">
                <a:latin typeface="Calibri" pitchFamily="34" charset="0"/>
              </a:rPr>
              <a:t>     de harlekijn</a:t>
            </a:r>
          </a:p>
          <a:p>
            <a:pPr algn="ctr"/>
            <a:endParaRPr lang="nl-NL" sz="2200">
              <a:latin typeface="Calibri" pitchFamily="34" charset="0"/>
            </a:endParaRPr>
          </a:p>
          <a:p>
            <a:pPr algn="ctr"/>
            <a:r>
              <a:rPr lang="nl-NL" sz="2200" b="1">
                <a:latin typeface="Calibri" pitchFamily="34" charset="0"/>
              </a:rPr>
              <a:t>Pulcinella</a:t>
            </a:r>
            <a:r>
              <a:rPr lang="nl-NL" sz="2200">
                <a:latin typeface="Calibri" pitchFamily="34" charset="0"/>
              </a:rPr>
              <a:t>     onze Jan Klaasen</a:t>
            </a:r>
          </a:p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smtClean="0"/>
              <a:t>Vast plot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een liefdespaar, </a:t>
            </a:r>
            <a:r>
              <a:rPr lang="nl-NL" sz="2200" b="1" smtClean="0"/>
              <a:t>de innamorati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door obstakels van elkaar gescheiden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meestal de door de vaders, </a:t>
            </a:r>
            <a:r>
              <a:rPr lang="nl-NL" sz="2200" b="1" smtClean="0"/>
              <a:t>de pantalone</a:t>
            </a:r>
            <a:r>
              <a:rPr lang="nl-NL" sz="2200" smtClean="0"/>
              <a:t>, die de partnerkeuze afkeuren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de knechten, </a:t>
            </a:r>
            <a:r>
              <a:rPr lang="nl-NL" sz="2200" b="1" smtClean="0"/>
              <a:t>de zanni</a:t>
            </a:r>
            <a:r>
              <a:rPr lang="nl-NL" sz="2200" smtClean="0"/>
              <a:t>, proberen hen bij elkaar te brengen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daardoor wordt het steeds erger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een slimme knecht of deus ex machina brengt iedereen weer tot elkaar 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nl-NL" sz="2200" smtClean="0"/>
              <a:t>en iedereen leeft nog lang en gelukkig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smtClean="0"/>
              <a:t>Het lichaam is belangrijk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Maskers verhinderen gezichtsexpressie, dus: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lichamelijke en geestelijke vlugheid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duidelijke bewegingen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goede beheersing van het gebaar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b="1" dirty="0">
                <a:solidFill>
                  <a:srgbClr val="C00000"/>
                </a:solidFill>
              </a:rPr>
              <a:t>v</a:t>
            </a:r>
            <a:r>
              <a:rPr lang="nl-NL" b="1" dirty="0" smtClean="0">
                <a:solidFill>
                  <a:srgbClr val="C00000"/>
                </a:solidFill>
              </a:rPr>
              <a:t>oordragen poëzie en proza, zingen, mimespelen, dansen, improviseren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nl-NL" smtClean="0"/>
          </a:p>
          <a:p>
            <a:pPr marL="0" indent="0">
              <a:buFont typeface="Arial" charset="0"/>
              <a:buNone/>
            </a:pPr>
            <a:endParaRPr lang="nl-NL" smtClean="0"/>
          </a:p>
          <a:p>
            <a:pPr marL="0" indent="0">
              <a:buFont typeface="Arial" charset="0"/>
              <a:buNone/>
            </a:pPr>
            <a:endParaRPr lang="nl-NL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4968875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Vorm van vermaak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smtClean="0"/>
              <a:t>Deze vorm verschijnt tegelijk met de groei van het serieuze, academische theater en commedia ‘erudita’, die optreden aan het hof.</a:t>
            </a:r>
          </a:p>
          <a:p>
            <a:pPr marL="0" indent="0">
              <a:buFont typeface="Arial" charset="0"/>
              <a:buNone/>
            </a:pPr>
            <a:endParaRPr lang="nl-NL" smtClean="0"/>
          </a:p>
          <a:p>
            <a:pPr marL="0" indent="0">
              <a:buFont typeface="Arial" charset="0"/>
              <a:buNone/>
            </a:pPr>
            <a:r>
              <a:rPr lang="nl-NL" smtClean="0"/>
              <a:t>Bij commedia dell’arte is de acteur belangrijker dan de schrijver - die een eenvoudig plot schreef (een schets) waarbinnen de acteurs vol konden improviseren.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202</Words>
  <Application>Microsoft Office PowerPoint</Application>
  <PresentationFormat>Diavoorstelling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Calibri</vt:lpstr>
      <vt:lpstr>Arial</vt:lpstr>
      <vt:lpstr>Kantoorthema</vt:lpstr>
      <vt:lpstr>Dia 1</vt:lpstr>
      <vt:lpstr>Commedia dell’arte</vt:lpstr>
      <vt:lpstr>Op straten en pleinen….</vt:lpstr>
      <vt:lpstr>Herkenbaar aan…</vt:lpstr>
      <vt:lpstr>Vaste personages</vt:lpstr>
      <vt:lpstr>Vast plot</vt:lpstr>
      <vt:lpstr>Het lichaam is belangrijk</vt:lpstr>
      <vt:lpstr>Dia 8</vt:lpstr>
      <vt:lpstr>Vorm van vermaak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carolus</dc:creator>
  <cp:lastModifiedBy>Peter van Steenwijk</cp:lastModifiedBy>
  <cp:revision>11</cp:revision>
  <dcterms:created xsi:type="dcterms:W3CDTF">2014-04-15T09:31:21Z</dcterms:created>
  <dcterms:modified xsi:type="dcterms:W3CDTF">2014-05-08T15:42:08Z</dcterms:modified>
</cp:coreProperties>
</file>